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20F05020202040302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7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446028" y="5209953"/>
            <a:ext cx="14566605" cy="3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4"/>
              </a:lnSpc>
            </a:pPr>
            <a:endParaRPr lang="en-US" sz="4800" b="1" dirty="0">
              <a:solidFill>
                <a:srgbClr val="D9D9D9"/>
              </a:solidFill>
            </a:endParaRPr>
          </a:p>
          <a:p>
            <a:pPr lvl="0" algn="ctr">
              <a:lnSpc>
                <a:spcPct val="111004"/>
              </a:lnSpc>
            </a:pPr>
            <a:endParaRPr lang="en-US" sz="4800" b="1" dirty="0">
              <a:solidFill>
                <a:srgbClr val="D9D9D9"/>
              </a:solidFill>
            </a:endParaRPr>
          </a:p>
          <a:p>
            <a:pPr lvl="0" algn="ctr">
              <a:lnSpc>
                <a:spcPct val="111004"/>
              </a:lnSpc>
            </a:pPr>
            <a:r>
              <a:rPr lang="en-US" sz="4800" b="1" dirty="0">
                <a:solidFill>
                  <a:srgbClr val="D9D9D9"/>
                </a:solidFill>
              </a:rPr>
              <a:t>WEBWIZARDS  </a:t>
            </a:r>
          </a:p>
          <a:p>
            <a:pPr lvl="0" algn="ctr">
              <a:lnSpc>
                <a:spcPct val="111004"/>
              </a:lnSpc>
            </a:pPr>
            <a:r>
              <a:rPr lang="en-US" sz="4800" b="1" dirty="0">
                <a:solidFill>
                  <a:srgbClr val="D9D9D9"/>
                </a:solidFill>
              </a:rPr>
              <a:t>“Your Wealth, Our Code”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2096735" y="-3029088"/>
            <a:ext cx="14744700" cy="1926904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0966" y="5635191"/>
            <a:ext cx="9765317" cy="12547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-165437" y="1067479"/>
            <a:ext cx="15983872" cy="236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THEME &amp; PROBLEM STATEMENT</a:t>
            </a:r>
          </a:p>
          <a:p>
            <a:pPr lvl="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60947" y="2491563"/>
            <a:ext cx="15983872" cy="689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-US" sz="4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FinTech  Innovation </a:t>
            </a:r>
          </a:p>
          <a:p>
            <a:pPr lvl="0" algn="just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“WE TURNS CONFUSION  INTO  CONFIDENCE – ALL IN ONE DASHBOARD!”</a:t>
            </a:r>
          </a:p>
          <a:p>
            <a:pPr lvl="0" algn="just"/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today’s rapidly evolving Fin-Tech landscape, retail investors and aspiring    traders often lack access to simple, real-time, and insightful stock market data. Existing platforms are often complex, technical, or hidden behind paywall making it hard for beginners and non-finance users to analyze stocks and make confident investment decision .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§"/>
            </a:pP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2123372" y="-3799773"/>
            <a:ext cx="14041256" cy="195071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328108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260432" y="184613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870155" y="1535717"/>
            <a:ext cx="15353071" cy="805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</a:rPr>
              <a:t> 📌</a:t>
            </a:r>
            <a:r>
              <a:rPr lang="en-US" sz="3600" dirty="0">
                <a:solidFill>
                  <a:srgbClr val="FFFFFF"/>
                </a:solidFill>
              </a:rPr>
              <a:t>We propose a web-based portfolio management platform where users can :-</a:t>
            </a:r>
          </a:p>
          <a:p>
            <a:pPr lvl="0" algn="just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📊Develop a Simplified Stock Analysis Platform </a:t>
            </a:r>
          </a:p>
          <a:p>
            <a:pPr lvl="0" algn="just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website or app that presents stock data in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clear, visual, and intuitive format.</a:t>
            </a:r>
          </a:p>
          <a:p>
            <a:pPr lvl="0" algn="just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📊Use Free and Open APIs</a:t>
            </a:r>
          </a:p>
          <a:p>
            <a:pPr lvl="0" algn="just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reliable APIs (like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 Vantage,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Finnhub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Yahoo Finance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provide real-time stock prices and historical data without licensing costs.</a:t>
            </a:r>
          </a:p>
          <a:p>
            <a:pPr lvl="0" algn="just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📊Design for Beginners</a:t>
            </a:r>
          </a:p>
          <a:p>
            <a:pPr lvl="0" algn="just">
              <a:lnSpc>
                <a:spcPct val="109996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Beginner Mode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tooltips, and visual aids to explain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financial terms and metrics.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56651" y="-4404595"/>
            <a:ext cx="15374757" cy="19383346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-194310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</a:t>
            </a:r>
            <a:endParaRPr/>
          </a:p>
        </p:txBody>
      </p:sp>
      <p:pic>
        <p:nvPicPr>
          <p:cNvPr id="6" name="Picture 5" descr="WhatsApp Image 2025-06-28 at 10.24.45 AM (1)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752" y="213368"/>
            <a:ext cx="12821511" cy="101474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465443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5032781" y="719953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30942" y="731274"/>
            <a:ext cx="16931147" cy="876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</a:rPr>
              <a:t>Explanation</a:t>
            </a: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dirty="0">
              <a:solidFill>
                <a:srgbClr val="FFFFFF"/>
              </a:solidFill>
            </a:endParaRPr>
          </a:p>
          <a:p>
            <a:pPr lvl="0" algn="just">
              <a:lnSpc>
                <a:spcPct val="109996"/>
              </a:lnSpc>
            </a:pPr>
            <a:r>
              <a:rPr lang="en-US" sz="4400" dirty="0">
                <a:solidFill>
                  <a:schemeClr val="bg1"/>
                </a:solidFill>
              </a:rPr>
              <a:t>This flowchart describes an overview of the overall flow of our FinTech platform. The users start by signing up and specifying their preferences. Our platform then consumes real-time market data, applies intelligent rule-based or AI analysis, and advises </a:t>
            </a:r>
            <a:r>
              <a:rPr lang="en-US" sz="4400" dirty="0" err="1">
                <a:solidFill>
                  <a:schemeClr val="bg1"/>
                </a:solidFill>
              </a:rPr>
              <a:t>personalised</a:t>
            </a:r>
            <a:r>
              <a:rPr lang="en-US" sz="4400" dirty="0">
                <a:solidFill>
                  <a:schemeClr val="bg1"/>
                </a:solidFill>
              </a:rPr>
              <a:t> investment recommendations. All activity can be seen on a clean portfolio dashboard and you receive real time alerts for important market movements. </a:t>
            </a:r>
          </a:p>
          <a:p>
            <a:pPr lvl="0">
              <a:lnSpc>
                <a:spcPct val="109996"/>
              </a:lnSpc>
            </a:pPr>
            <a:r>
              <a:rPr lang="en-US" sz="4000" b="1" dirty="0">
                <a:solidFill>
                  <a:schemeClr val="bg1"/>
                </a:solidFill>
              </a:rPr>
              <a:t>                    “We don’t just show data – we turn it into decisions.”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6938887" y="3522474"/>
            <a:ext cx="6634237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4000" dirty="0"/>
              <a:t>.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304152" y="-4933316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0" y="551226"/>
            <a:ext cx="17137626" cy="868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>
              <a:lnSpc>
                <a:spcPct val="109996"/>
              </a:lnSpc>
            </a:pPr>
            <a:r>
              <a:rPr lang="en-IN" sz="3200" b="1" dirty="0">
                <a:solidFill>
                  <a:schemeClr val="bg1"/>
                </a:solidFill>
              </a:rPr>
              <a:t>📈 Real-Time Stock Data Access</a:t>
            </a:r>
          </a:p>
          <a:p>
            <a:pPr lvl="0" algn="just">
              <a:lnSpc>
                <a:spcPct val="109996"/>
              </a:lnSpc>
            </a:pP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up-to-date prices, charts, and company info using APIs (e.g., Alpha Vantage, Yahoo Finance).</a:t>
            </a:r>
          </a:p>
          <a:p>
            <a:pPr lvl="0" algn="just">
              <a:lnSpc>
                <a:spcPct val="109996"/>
              </a:lnSpc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📈 Beginner-Friendly Interface</a:t>
            </a:r>
          </a:p>
          <a:p>
            <a:pPr lvl="0" algn="just">
              <a:lnSpc>
                <a:spcPct val="109996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Simple, clean UI tailored for non-finance users with tooltips, color-coded indicators, and jargon-free insights.</a:t>
            </a:r>
          </a:p>
          <a:p>
            <a:pPr lvl="0" algn="just">
              <a:lnSpc>
                <a:spcPct val="109996"/>
              </a:lnSpc>
            </a:pPr>
            <a:r>
              <a:rPr lang="en-US" sz="3200" b="1" dirty="0">
                <a:solidFill>
                  <a:schemeClr val="bg1"/>
                </a:solidFill>
              </a:rPr>
              <a:t>📈 </a:t>
            </a:r>
            <a:r>
              <a:rPr lang="en-US" sz="3200" b="1" dirty="0" err="1">
                <a:solidFill>
                  <a:schemeClr val="bg1"/>
                </a:solidFill>
              </a:rPr>
              <a:t>Watchlist</a:t>
            </a:r>
            <a:r>
              <a:rPr lang="en-US" sz="3200" b="1" dirty="0">
                <a:solidFill>
                  <a:schemeClr val="bg1"/>
                </a:solidFill>
              </a:rPr>
              <a:t> and Alerts</a:t>
            </a:r>
          </a:p>
          <a:p>
            <a:pPr lvl="0" algn="just">
              <a:lnSpc>
                <a:spcPct val="109996"/>
              </a:lnSpc>
            </a:pP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Lets users save their favorite stocks and get notified of key price movements.</a:t>
            </a:r>
          </a:p>
          <a:p>
            <a:pPr lvl="0" algn="just">
              <a:lnSpc>
                <a:spcPct val="109996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📈 Financial Literacy Integration</a:t>
            </a:r>
          </a:p>
          <a:p>
            <a:pPr lvl="0" algn="just">
              <a:lnSpc>
                <a:spcPct val="109996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In-app content (blogs, tips, videos) to educate users about basic investing and stock market principles.</a:t>
            </a:r>
          </a:p>
          <a:p>
            <a:pPr lvl="0" algn="just">
              <a:lnSpc>
                <a:spcPct val="109996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📈 Responsive Web Design-</a:t>
            </a:r>
          </a:p>
          <a:p>
            <a:pPr lvl="0" algn="just">
              <a:lnSpc>
                <a:spcPct val="109996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smoothly across desktop, tablet, and mobile devices for greater accessibility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9996"/>
              </a:lnSpc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56622" y="-5290904"/>
            <a:ext cx="15374756" cy="2048824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4" y="2190301"/>
            <a:ext cx="13455245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-103239" y="530943"/>
            <a:ext cx="18353140" cy="2065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DRAWBACKS  AND SHOWSTOPPERS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9996"/>
              </a:lnSpc>
            </a:pPr>
            <a:r>
              <a:rPr lang="en-US" sz="4800" b="1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🚫DRAWBACKS :-</a:t>
            </a:r>
            <a:endParaRPr lang="en-US"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indent="-742950" algn="just"/>
            <a:r>
              <a:rPr lang="en-US" sz="2800" b="1" dirty="0">
                <a:solidFill>
                  <a:schemeClr val="bg1"/>
                </a:solidFill>
              </a:rPr>
              <a:t>1. Too Complex</a:t>
            </a:r>
          </a:p>
          <a:p>
            <a:pPr marL="571500" indent="-571500" algn="just"/>
            <a:r>
              <a:rPr lang="en-US" sz="2800" dirty="0">
                <a:solidFill>
                  <a:schemeClr val="bg1"/>
                </a:solidFill>
              </a:rPr>
              <a:t> Technical jargon and complex charts that intimidate beginners.</a:t>
            </a:r>
          </a:p>
          <a:p>
            <a:pPr marL="742950" indent="-742950" algn="just"/>
            <a:r>
              <a:rPr lang="en-IN" sz="2800" dirty="0">
                <a:solidFill>
                  <a:schemeClr val="bg1"/>
                </a:solidFill>
              </a:rPr>
              <a:t>2</a:t>
            </a:r>
            <a:r>
              <a:rPr lang="en-IN" sz="2800" b="1" dirty="0">
                <a:solidFill>
                  <a:schemeClr val="bg1"/>
                </a:solidFill>
              </a:rPr>
              <a:t>. </a:t>
            </a:r>
            <a:r>
              <a:rPr lang="en-IN" sz="2800" b="1" dirty="0" err="1">
                <a:solidFill>
                  <a:schemeClr val="bg1"/>
                </a:solidFill>
              </a:rPr>
              <a:t>Paywall</a:t>
            </a:r>
            <a:r>
              <a:rPr lang="en-IN" sz="2800" b="1" dirty="0">
                <a:solidFill>
                  <a:schemeClr val="bg1"/>
                </a:solidFill>
              </a:rPr>
              <a:t> Restrictions</a:t>
            </a:r>
          </a:p>
          <a:p>
            <a:pPr marL="742950" indent="-742950" algn="just"/>
            <a:r>
              <a:rPr lang="en-US" sz="2800" dirty="0">
                <a:solidFill>
                  <a:schemeClr val="bg1"/>
                </a:solidFill>
              </a:rPr>
              <a:t>Many key features  are locked behind subscriptions.</a:t>
            </a:r>
          </a:p>
          <a:p>
            <a:pPr marL="742950" indent="-742950" algn="just"/>
            <a:r>
              <a:rPr lang="en-US" sz="2800" b="1" dirty="0">
                <a:solidFill>
                  <a:schemeClr val="bg1"/>
                </a:solidFill>
              </a:rPr>
              <a:t>3. Poor UX</a:t>
            </a:r>
            <a:endParaRPr lang="en-IN" sz="2800" b="1" dirty="0">
              <a:solidFill>
                <a:schemeClr val="bg1"/>
              </a:solidFill>
            </a:endParaRPr>
          </a:p>
          <a:p>
            <a:pPr marL="742950" indent="-742950" algn="just"/>
            <a:r>
              <a:rPr lang="en-US" sz="2800" dirty="0">
                <a:solidFill>
                  <a:schemeClr val="bg1"/>
                </a:solidFill>
              </a:rPr>
              <a:t>Platforms are often not mobile-friendly or optimized for casual users.</a:t>
            </a:r>
          </a:p>
          <a:p>
            <a:pPr marL="742950" indent="-742950"/>
            <a:endParaRPr lang="en-US" sz="2800" dirty="0">
              <a:solidFill>
                <a:schemeClr val="bg1"/>
              </a:solidFill>
            </a:endParaRPr>
          </a:p>
          <a:p>
            <a:pPr marL="742950" indent="-742950" algn="just"/>
            <a:r>
              <a:rPr lang="en-US" sz="2800" b="1" dirty="0">
                <a:solidFill>
                  <a:schemeClr val="bg1"/>
                </a:solidFill>
              </a:rPr>
              <a:t>❌SHOWSTOPPERS :-</a:t>
            </a:r>
          </a:p>
          <a:p>
            <a:pPr marL="914400" indent="-914400" algn="just"/>
            <a:r>
              <a:rPr lang="en-US" sz="2800" b="1" dirty="0">
                <a:solidFill>
                  <a:schemeClr val="bg1"/>
                </a:solidFill>
              </a:rPr>
              <a:t> 1. API Dependency</a:t>
            </a:r>
          </a:p>
          <a:p>
            <a:pPr marL="914400" indent="-914400" algn="just"/>
            <a:r>
              <a:rPr lang="en-US" sz="2800" dirty="0">
                <a:solidFill>
                  <a:schemeClr val="bg1"/>
                </a:solidFill>
              </a:rPr>
              <a:t>Relying on free API’s(like Alpha Vantage)may hit rate limits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  <a:p>
            <a:pPr marL="914400" indent="-914400" algn="just"/>
            <a:r>
              <a:rPr lang="en-US" sz="2800" b="1" dirty="0">
                <a:solidFill>
                  <a:schemeClr val="bg1"/>
                </a:solidFill>
              </a:rPr>
              <a:t> 2. Security Alerts</a:t>
            </a:r>
          </a:p>
          <a:p>
            <a:pPr marL="914400" indent="-914400" algn="just"/>
            <a:r>
              <a:rPr lang="en-US" sz="2800" dirty="0">
                <a:solidFill>
                  <a:schemeClr val="bg1"/>
                </a:solidFill>
              </a:rPr>
              <a:t>If not handled well, stock alerts &amp; user data can be exposed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  <a:p>
            <a:pPr marL="914400" indent="-914400" algn="just"/>
            <a:endParaRPr lang="en-US" sz="2800" b="1" dirty="0">
              <a:solidFill>
                <a:schemeClr val="bg1"/>
              </a:solidFill>
            </a:endParaRPr>
          </a:p>
          <a:p>
            <a:pPr marL="914400" indent="-914400" algn="just"/>
            <a:r>
              <a:rPr lang="en-US" sz="2800" b="1" dirty="0">
                <a:solidFill>
                  <a:schemeClr val="bg1"/>
                </a:solidFill>
              </a:rPr>
              <a:t>📌These Limitations open the door for a more intuitive, personalized and beginner-friendly platform like ours.</a:t>
            </a: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914400" indent="-914400"/>
            <a:endParaRPr lang="en-US" sz="4800" b="1" dirty="0">
              <a:solidFill>
                <a:schemeClr val="bg1"/>
              </a:solidFill>
            </a:endParaRPr>
          </a:p>
          <a:p>
            <a:pPr marL="742950" indent="-742950"/>
            <a:endParaRPr lang="en-US" sz="4800" b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842403" y="-4672701"/>
            <a:ext cx="14879456" cy="1945954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128829" y="371450"/>
            <a:ext cx="113538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  <a:endParaRPr sz="7200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1" y="1590245"/>
            <a:ext cx="18287999" cy="737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5400" b="1" dirty="0">
                <a:solidFill>
                  <a:schemeClr val="bg1"/>
                </a:solidFill>
              </a:rPr>
              <a:t>“WE’RE </a:t>
            </a:r>
            <a:r>
              <a:rPr lang="en-US" sz="5400" b="1" dirty="0">
                <a:solidFill>
                  <a:srgbClr val="D9D9D9"/>
                </a:solidFill>
              </a:rPr>
              <a:t>WEBWIZARDS</a:t>
            </a:r>
            <a:r>
              <a:rPr lang="en-US" sz="5400" b="1" dirty="0">
                <a:solidFill>
                  <a:schemeClr val="bg1"/>
                </a:solidFill>
              </a:rPr>
              <a:t>,  TURNING CODE INTO  WEALTH”</a:t>
            </a:r>
          </a:p>
          <a:p>
            <a:pPr lvl="0">
              <a:lnSpc>
                <a:spcPct val="111018"/>
              </a:lnSpc>
            </a:pPr>
            <a:endParaRPr lang="en-US" sz="54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Aadarsh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Jain  -   9302639757</a:t>
            </a:r>
          </a:p>
          <a:p>
            <a:pPr lvl="0" algn="ctr">
              <a:lnSpc>
                <a:spcPct val="111018"/>
              </a:lnSpc>
            </a:pP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Chahat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Bhatija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-   8965808403</a:t>
            </a:r>
          </a:p>
          <a:p>
            <a:pPr lvl="0" algn="ctr">
              <a:lnSpc>
                <a:spcPct val="111018"/>
              </a:lnSpc>
            </a:pP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Ashish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Garg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-  9039047479</a:t>
            </a:r>
          </a:p>
          <a:p>
            <a:pPr lvl="0" algn="ctr">
              <a:lnSpc>
                <a:spcPct val="111018"/>
              </a:lnSpc>
            </a:pP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Adish</a:t>
            </a:r>
            <a:r>
              <a:rPr lang="en-US" sz="54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Jain  -  9098769822</a:t>
            </a:r>
            <a:endParaRPr lang="en-US" sz="5400" dirty="0"/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914400"/>
            <a:ext cx="11803723" cy="672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529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Times New Roman</vt:lpstr>
      <vt:lpstr>Playfair Display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YOGENDRA</dc:creator>
  <cp:lastModifiedBy>Aadarsh Jain</cp:lastModifiedBy>
  <cp:revision>31</cp:revision>
  <dcterms:created xsi:type="dcterms:W3CDTF">2006-08-16T00:00:00Z</dcterms:created>
  <dcterms:modified xsi:type="dcterms:W3CDTF">2025-06-28T14:36:35Z</dcterms:modified>
</cp:coreProperties>
</file>